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charts/chart2.xml" ContentType="application/vnd.openxmlformats-officedocument.drawingml.chart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3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4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 delivered</c:v>
                </c:pt>
              </c:strCache>
            </c:strRef>
          </c:tx>
          <c:spPr>
            <a:solidFill>
              <a:srgbClr val="C9A24B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1" i="0" strike="noStrike" sz="1100" u="none">
                    <a:solidFill>
                      <a:srgbClr val="FFFFFF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Sheet1!$A$2:$A$7</c:f>
              <c:multiLvlStrCache>
                <c:ptCount val="6"/>
                <c:lvl>
                  <c:pt idx="0">
                    <c:v>Cast iron main</c:v>
                  </c:pt>
                  <c:pt idx="1">
                    <c:v>Bare steel main</c:v>
                  </c:pt>
                  <c:pt idx="2">
                    <c:v>Transmission ILI</c:v>
                  </c:pt>
                  <c:pt idx="3">
                    <c:v>Anomaly dig</c:v>
                  </c:pt>
                  <c:pt idx="4">
                    <c:v>HCA 24" main</c:v>
                  </c:pt>
                  <c:pt idx="5">
                    <c:v>Class-location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41</c:v>
                </c:pt>
                <c:pt idx="1">
                  <c:v>33</c:v>
                </c:pt>
                <c:pt idx="2">
                  <c:v>31</c:v>
                </c:pt>
                <c:pt idx="3">
                  <c:v>29</c:v>
                </c:pt>
                <c:pt idx="4">
                  <c:v>26</c:v>
                </c:pt>
                <c:pt idx="5">
                  <c:v>14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1" i="0" strike="noStrike" sz="1100" u="none">
                  <a:solidFill>
                    <a:srgbClr val="FFFFFF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CADCFC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50"/>
          <c:min val="0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FY2027 $M</c:v>
                </c:pt>
              </c:strCache>
            </c:strRef>
          </c:tx>
          <c:spPr>
            <a:solidFill>
              <a:srgbClr val="1E2761"/>
            </a:solidFill>
            <a:effectLst/>
          </c:spPr>
          <c:invertIfNegative val="0"/>
          <c:dLbls>
            <c:numFmt formatCode="&quot;$&quot;0.0&quot;M&quot;" sourceLinked="0"/>
            <c:txPr>
              <a:bodyPr/>
              <a:lstStyle/>
              <a:p>
                <a:pPr>
                  <a:defRPr b="1" i="0" strike="noStrike" sz="1100" u="none">
                    <a:solidFill>
                      <a:srgbClr val="1B2233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E2761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34478F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5566A8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C8AC0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Construction  (27)</c:v>
                  </c:pt>
                  <c:pt idx="1">
                    <c:v>Procurement  (20)</c:v>
                  </c:pt>
                  <c:pt idx="2">
                    <c:v>Design  (37)</c:v>
                  </c:pt>
                  <c:pt idx="3">
                    <c:v>Planning  (16)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330.3</c:v>
                </c:pt>
                <c:pt idx="1">
                  <c:v>176.9</c:v>
                </c:pt>
                <c:pt idx="2">
                  <c:v>367.3</c:v>
                </c:pt>
                <c:pt idx="3">
                  <c:v>125.5</c:v>
                </c:pt>
              </c:numCache>
            </c:numRef>
          </c:val>
        </c:ser>
        <c:dLbls>
          <c:numFmt formatCode="&quot;$&quot;0.0&quot;M&quot;" sourceLinked="0"/>
          <c:txPr>
            <a:bodyPr/>
            <a:lstStyle/>
            <a:p>
              <a:pPr>
                <a:defRPr b="1" i="0" strike="noStrike" sz="1100" u="none">
                  <a:solidFill>
                    <a:srgbClr val="1B2233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B2233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420"/>
          <c:min val="0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5yr $M</c:v>
                </c:pt>
              </c:strCache>
            </c:strRef>
          </c:tx>
          <c:spPr>
            <a:solidFill>
              <a:srgbClr val="C9A24B"/>
            </a:solidFill>
            <a:effectLst/>
          </c:spPr>
          <c:invertIfNegative val="0"/>
          <c:dLbls>
            <c:numFmt formatCode="&quot;$&quot;#,##0&quot;M&quot;" sourceLinked="0"/>
            <c:txPr>
              <a:bodyPr/>
              <a:lstStyle/>
              <a:p>
                <a:pPr>
                  <a:defRPr b="1" i="0" strike="noStrike" sz="1200" u="none">
                    <a:solidFill>
                      <a:srgbClr val="1B2233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C9A24B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5762E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1E2761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34478F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7C8AC0"/>
              </a:solidFill>
              <a:effectLst/>
            </c:spPr>
          </c:dPt>
          <c:dPt>
            <c:idx val="5"/>
            <c:invertIfNegative val="0"/>
            <c:bubble3D val="0"/>
            <c:spPr>
              <a:solidFill>
                <a:srgbClr val="5566A8"/>
              </a:solidFill>
              <a:effectLst/>
            </c:spPr>
          </c:dPt>
          <c:dPt>
            <c:idx val="6"/>
            <c:invertIfNegative val="0"/>
            <c:bubble3D val="0"/>
            <c:spPr>
              <a:solidFill>
                <a:srgbClr val="9FA9D6"/>
              </a:solidFill>
              <a:effectLst/>
            </c:spPr>
          </c:dPt>
          <c:dPt>
            <c:idx val="7"/>
            <c:invertIfNegative val="0"/>
            <c:bubble3D val="0"/>
            <c:spPr>
              <a:solidFill>
                <a:srgbClr val="C7CEEC"/>
              </a:solidFill>
              <a:effectLst/>
            </c:spPr>
          </c:dPt>
          <c:cat>
            <c:multiLvlStrRef>
              <c:f>Sheet1!$A$2:$A$9</c:f>
              <c:multiLvlStrCache>
                <c:ptCount val="8"/>
                <c:lvl>
                  <c:pt idx="0">
                    <c:v>New business</c:v>
                  </c:pt>
                  <c:pt idx="1">
                    <c:v>Capacity reinforcement</c:v>
                  </c:pt>
                  <c:pt idx="2">
                    <c:v>Transmission</c:v>
                  </c:pt>
                  <c:pt idx="3">
                    <c:v>Distribution</c:v>
                  </c:pt>
                  <c:pt idx="4">
                    <c:v>Compressor stations</c:v>
                  </c:pt>
                  <c:pt idx="5">
                    <c:v>Regulator stations</c:v>
                  </c:pt>
                  <c:pt idx="6">
                    <c:v>Defect remediation</c:v>
                  </c:pt>
                  <c:pt idx="7">
                    <c:v>Well operations</c:v>
                  </c:pt>
                </c:lvl>
              </c:multiLvlStrCache>
            </c:multiLvl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1502.9</c:v>
                </c:pt>
                <c:pt idx="1">
                  <c:v>997</c:v>
                </c:pt>
                <c:pt idx="2">
                  <c:v>780.3</c:v>
                </c:pt>
                <c:pt idx="3">
                  <c:v>610.2</c:v>
                </c:pt>
                <c:pt idx="4">
                  <c:v>374.1</c:v>
                </c:pt>
                <c:pt idx="5">
                  <c:v>314.5</c:v>
                </c:pt>
                <c:pt idx="6">
                  <c:v>226.6</c:v>
                </c:pt>
                <c:pt idx="7">
                  <c:v>194.2</c:v>
                </c:pt>
              </c:numCache>
            </c:numRef>
          </c:val>
        </c:ser>
        <c:dLbls>
          <c:numFmt formatCode="&quot;$&quot;#,##0&quot;M&quot;" sourceLinked="0"/>
          <c:txPr>
            <a:bodyPr/>
            <a:lstStyle/>
            <a:p>
              <a:pPr>
                <a:defRPr b="1" i="0" strike="noStrike" sz="1200" u="none">
                  <a:solidFill>
                    <a:srgbClr val="1B2233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50" b="0" i="0" u="none" strike="noStrike">
                <a:solidFill>
                  <a:srgbClr val="1B2233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700"/>
          <c:min val="0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Modeled available</c:v>
                </c:pt>
              </c:strCache>
            </c:strRef>
          </c:tx>
          <c:spPr>
            <a:solidFill>
              <a:srgbClr val="C9A24B"/>
            </a:solidFill>
            <a:effectLst/>
          </c:spPr>
          <c:invertIfNegative val="0"/>
          <c:dLbls>
            <c:numFmt formatCode="&quot;$&quot;0&quot;M&quot;" sourceLinked="0"/>
            <c:txPr>
              <a:bodyPr/>
              <a:lstStyle/>
              <a:p>
                <a:pPr>
                  <a:defRPr b="1" i="0" strike="noStrike" sz="1050" u="none">
                    <a:solidFill>
                      <a:srgbClr val="1B2233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FY2027</c:v>
                  </c:pt>
                  <c:pt idx="1">
                    <c:v>FY2028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52.7</c:v>
                </c:pt>
                <c:pt idx="1">
                  <c:v>61.1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$50M target</c:v>
                </c:pt>
              </c:strCache>
            </c:strRef>
          </c:tx>
          <c:spPr>
            <a:solidFill>
              <a:srgbClr val="5566A8"/>
            </a:solidFill>
            <a:effectLst/>
          </c:spPr>
          <c:invertIfNegative val="0"/>
          <c:dLbls>
            <c:numFmt formatCode="&quot;$&quot;0&quot;M&quot;" sourceLinked="0"/>
            <c:txPr>
              <a:bodyPr/>
              <a:lstStyle/>
              <a:p>
                <a:pPr>
                  <a:defRPr b="1" i="0" strike="noStrike" sz="1050" u="none">
                    <a:solidFill>
                      <a:srgbClr val="1B2233"/>
                    </a:solidFill>
                    <a:latin typeface="Calibri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Sheet1!$A$2:$A$3</c:f>
              <c:multiLvlStrCache>
                <c:ptCount val="2"/>
                <c:lvl>
                  <c:pt idx="0">
                    <c:v>FY2027</c:v>
                  </c:pt>
                  <c:pt idx="1">
                    <c:v>FY2028</c:v>
                  </c:pt>
                </c:lvl>
              </c:multiLvlStrCache>
            </c:multiLvl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</c:ser>
        <c:dLbls>
          <c:numFmt formatCode="&quot;$&quot;0&quot;M&quot;" sourceLinked="0"/>
          <c:txPr>
            <a:bodyPr/>
            <a:lstStyle/>
            <a:p>
              <a:pPr>
                <a:defRPr b="1" i="0" strike="noStrike" sz="1050" u="none">
                  <a:solidFill>
                    <a:srgbClr val="1B2233"/>
                  </a:solidFill>
                  <a:latin typeface="Calibri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1B2233"/>
                </a:solidFill>
                <a:latin typeface="Calibri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72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1B2233"/>
              </a:solidFill>
              <a:latin typeface="Calibri"/>
              <a:cs typeface="Calibri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1  ·  RISK REDUCTION TO DATE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86384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Five-Year Integrity Delivery: Risk Bought Down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572768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$400M </a:t>
            </a:r>
            <a:pPr indent="0" marL="0">
              <a:buNone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integrity capital deployed to date across 50 programs — retiring the system’s highest-consequence assets.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548640" y="2212848"/>
            <a:ext cx="2615184" cy="1481328"/>
          </a:xfrm>
          <a:prstGeom prst="roundRect">
            <a:avLst>
              <a:gd name="adj" fmla="val 4938"/>
            </a:avLst>
          </a:prstGeom>
          <a:solidFill>
            <a:srgbClr val="2A3A7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66928" y="2359152"/>
            <a:ext cx="257860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33%</a:t>
            </a:r>
            <a:endParaRPr lang="en-US" sz="3400" dirty="0"/>
          </a:p>
        </p:txBody>
      </p:sp>
      <p:sp>
        <p:nvSpPr>
          <p:cNvPr id="7" name="Text 5"/>
          <p:cNvSpPr txBox="1"/>
          <p:nvPr/>
        </p:nvSpPr>
        <p:spPr>
          <a:xfrm>
            <a:off x="676656" y="3127248"/>
            <a:ext cx="235915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Bare steel main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retired (RBS 7.0)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319272" y="2212848"/>
            <a:ext cx="2615184" cy="1481328"/>
          </a:xfrm>
          <a:prstGeom prst="roundRect">
            <a:avLst>
              <a:gd name="adj" fmla="val 4938"/>
            </a:avLst>
          </a:prstGeom>
          <a:solidFill>
            <a:srgbClr val="2A3A7C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3337560" y="2359152"/>
            <a:ext cx="257860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41%</a:t>
            </a:r>
            <a:endParaRPr lang="en-US" sz="3400" dirty="0"/>
          </a:p>
        </p:txBody>
      </p:sp>
      <p:sp>
        <p:nvSpPr>
          <p:cNvPr id="10" name="Text 8"/>
          <p:cNvSpPr txBox="1"/>
          <p:nvPr/>
        </p:nvSpPr>
        <p:spPr>
          <a:xfrm>
            <a:off x="3447288" y="3127248"/>
            <a:ext cx="235915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Cast iron main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retired (RBS 8.2)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6089904" y="2212848"/>
            <a:ext cx="2615184" cy="1481328"/>
          </a:xfrm>
          <a:prstGeom prst="roundRect">
            <a:avLst>
              <a:gd name="adj" fmla="val 4938"/>
            </a:avLst>
          </a:prstGeom>
          <a:solidFill>
            <a:srgbClr val="2A3A7C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108192" y="2359152"/>
            <a:ext cx="257860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~1,080</a:t>
            </a:r>
            <a:endParaRPr lang="en-US" sz="3400" dirty="0"/>
          </a:p>
        </p:txBody>
      </p:sp>
      <p:sp>
        <p:nvSpPr>
          <p:cNvPr id="13" name="Text 11"/>
          <p:cNvSpPr txBox="1"/>
          <p:nvPr/>
        </p:nvSpPr>
        <p:spPr>
          <a:xfrm>
            <a:off x="6217920" y="3127248"/>
            <a:ext cx="235915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 defects closed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across 7 programs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8860536" y="2212848"/>
            <a:ext cx="2615184" cy="1481328"/>
          </a:xfrm>
          <a:prstGeom prst="roundRect">
            <a:avLst>
              <a:gd name="adj" fmla="val 4938"/>
            </a:avLst>
          </a:prstGeom>
          <a:solidFill>
            <a:srgbClr val="2A3A7C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8878824" y="2359152"/>
            <a:ext cx="2578608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16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8988552" y="3127248"/>
            <a:ext cx="2359152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 rebuild programs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underway, $100M to date</a:t>
            </a:r>
            <a:endParaRPr lang="en-US" sz="11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3913632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OF PROGRAM DELIVERED — HIGHEST-CONSEQUENCE PROGRAMS</a:t>
            </a:r>
            <a:endParaRPr lang="en-US" sz="1100" dirty="0"/>
          </a:p>
        </p:txBody>
      </p:sp>
      <p:graphicFrame>
        <p:nvGraphicFramePr>
          <p:cNvPr id="18" name="Chart 0" descr=""/>
          <p:cNvGraphicFramePr/>
          <p:nvPr/>
        </p:nvGraphicFramePr>
        <p:xfrm>
          <a:off x="548640" y="4224528"/>
          <a:ext cx="11091672" cy="2084832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9" name="Text 16"/>
          <p:cNvSpPr txBox="1"/>
          <p:nvPr/>
        </p:nvSpPr>
        <p:spPr>
          <a:xfrm>
            <a:off x="457200" y="6473952"/>
            <a:ext cx="112745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dirty="0">
                <a:solidFill>
                  <a:srgbClr val="9AA6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Navigator modeled sample portfolio — synthetic decision-support data, not audited financials.  “% delivered” = program budget/schedule completion (proxy for physical retirement); physical miles not carried in the screening record.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2  ·  CURRENT PLAN YEAR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FY2027 Status: $1.0B Plan Across 100 Programs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481328"/>
            <a:ext cx="2651760" cy="1371600"/>
          </a:xfrm>
          <a:prstGeom prst="roundRect">
            <a:avLst>
              <a:gd name="adj" fmla="val 5333"/>
            </a:avLst>
          </a:prstGeom>
          <a:solidFill>
            <a:srgbClr val="F4F6FB"/>
          </a:solidFill>
          <a:ln/>
          <a:effectLst>
            <a:outerShdw sx="100000" sy="100000" kx="0" ky="0" algn="bl" rotWithShape="0" blurRad="76200" dist="25400" dir="5400000">
              <a:srgbClr val="9AA3B8">
                <a:alpha val="28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566928" y="1627632"/>
            <a:ext cx="261518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3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$1.00B</a:t>
            </a:r>
            <a:endParaRPr lang="en-US" sz="3300" dirty="0"/>
          </a:p>
        </p:txBody>
      </p:sp>
      <p:sp>
        <p:nvSpPr>
          <p:cNvPr id="6" name="Text 4"/>
          <p:cNvSpPr txBox="1"/>
          <p:nvPr/>
        </p:nvSpPr>
        <p:spPr>
          <a:xfrm>
            <a:off x="658368" y="2350008"/>
            <a:ext cx="24323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B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Planned capital, FY2027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3346704" y="1481328"/>
            <a:ext cx="2651760" cy="1371600"/>
          </a:xfrm>
          <a:prstGeom prst="roundRect">
            <a:avLst>
              <a:gd name="adj" fmla="val 5333"/>
            </a:avLst>
          </a:prstGeom>
          <a:solidFill>
            <a:srgbClr val="F4F6FB"/>
          </a:solidFill>
          <a:ln/>
          <a:effectLst>
            <a:outerShdw sx="100000" sy="100000" kx="0" ky="0" algn="bl" rotWithShape="0" blurRad="76200" dist="25400" dir="5400000">
              <a:srgbClr val="9AA3B8">
                <a:alpha val="28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3364992" y="1627632"/>
            <a:ext cx="261518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3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</a:t>
            </a:r>
            <a:endParaRPr lang="en-US" sz="3300" dirty="0"/>
          </a:p>
        </p:txBody>
      </p:sp>
      <p:sp>
        <p:nvSpPr>
          <p:cNvPr id="9" name="Text 7"/>
          <p:cNvSpPr txBox="1"/>
          <p:nvPr/>
        </p:nvSpPr>
        <p:spPr>
          <a:xfrm>
            <a:off x="3456432" y="2350008"/>
            <a:ext cx="24323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B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programs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144768" y="1481328"/>
            <a:ext cx="2651760" cy="1371600"/>
          </a:xfrm>
          <a:prstGeom prst="roundRect">
            <a:avLst>
              <a:gd name="adj" fmla="val 5333"/>
            </a:avLst>
          </a:prstGeom>
          <a:solidFill>
            <a:srgbClr val="F4F6FB"/>
          </a:solidFill>
          <a:ln/>
          <a:effectLst>
            <a:outerShdw sx="100000" sy="100000" kx="0" ky="0" algn="bl" rotWithShape="0" blurRad="76200" dist="25400" dir="5400000">
              <a:srgbClr val="9AA3B8">
                <a:alpha val="28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6163056" y="1627632"/>
            <a:ext cx="261518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3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$330M</a:t>
            </a:r>
            <a:endParaRPr lang="en-US" sz="3300" dirty="0"/>
          </a:p>
        </p:txBody>
      </p:sp>
      <p:sp>
        <p:nvSpPr>
          <p:cNvPr id="12" name="Text 10"/>
          <p:cNvSpPr txBox="1"/>
          <p:nvPr/>
        </p:nvSpPr>
        <p:spPr>
          <a:xfrm>
            <a:off x="6254496" y="2350008"/>
            <a:ext cx="24323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B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construction (33%)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8942832" y="1481328"/>
            <a:ext cx="2651760" cy="1371600"/>
          </a:xfrm>
          <a:prstGeom prst="roundRect">
            <a:avLst>
              <a:gd name="adj" fmla="val 5333"/>
            </a:avLst>
          </a:prstGeom>
          <a:solidFill>
            <a:srgbClr val="F4F6FB"/>
          </a:solidFill>
          <a:ln/>
          <a:effectLst>
            <a:outerShdw sx="100000" sy="100000" kx="0" ky="0" algn="bl" rotWithShape="0" blurRad="76200" dist="25400" dir="5400000">
              <a:srgbClr val="9AA3B8">
                <a:alpha val="28000"/>
              </a:srgbClr>
            </a:outerShdw>
          </a:effectLst>
        </p:spPr>
      </p:sp>
      <p:sp>
        <p:nvSpPr>
          <p:cNvPr id="14" name="Text 12"/>
          <p:cNvSpPr txBox="1"/>
          <p:nvPr/>
        </p:nvSpPr>
        <p:spPr>
          <a:xfrm>
            <a:off x="8961120" y="1627632"/>
            <a:ext cx="261518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3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$367M</a:t>
            </a:r>
            <a:endParaRPr lang="en-US" sz="3300" dirty="0"/>
          </a:p>
        </p:txBody>
      </p:sp>
      <p:sp>
        <p:nvSpPr>
          <p:cNvPr id="15" name="Text 13"/>
          <p:cNvSpPr txBox="1"/>
          <p:nvPr/>
        </p:nvSpPr>
        <p:spPr>
          <a:xfrm>
            <a:off x="9052560" y="2350008"/>
            <a:ext cx="24323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B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design (37%)</a:t>
            </a:r>
            <a:endParaRPr lang="en-US" sz="1150" dirty="0"/>
          </a:p>
        </p:txBody>
      </p:sp>
      <p:sp>
        <p:nvSpPr>
          <p:cNvPr id="16" name="Text 14"/>
          <p:cNvSpPr txBox="1"/>
          <p:nvPr/>
        </p:nvSpPr>
        <p:spPr>
          <a:xfrm>
            <a:off x="548640" y="312724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FY2027 SPEND BY EXECUTION STAGE</a:t>
            </a:r>
            <a:endParaRPr lang="en-US" sz="1200" dirty="0"/>
          </a:p>
        </p:txBody>
      </p:sp>
      <p:graphicFrame>
        <p:nvGraphicFramePr>
          <p:cNvPr id="17" name="Chart 0" descr=""/>
          <p:cNvGraphicFramePr/>
          <p:nvPr/>
        </p:nvGraphicFramePr>
        <p:xfrm>
          <a:off x="457200" y="3438144"/>
          <a:ext cx="5760720" cy="2615184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8" name="Text 15"/>
          <p:cNvSpPr txBox="1"/>
          <p:nvPr/>
        </p:nvSpPr>
        <p:spPr>
          <a:xfrm>
            <a:off x="548640" y="610819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Bars labelled with program count in parentheses.</a:t>
            </a:r>
            <a:endParaRPr lang="en-US" sz="950" dirty="0"/>
          </a:p>
        </p:txBody>
      </p:sp>
      <p:sp>
        <p:nvSpPr>
          <p:cNvPr id="19" name="Text 16"/>
          <p:cNvSpPr txBox="1"/>
          <p:nvPr/>
        </p:nvSpPr>
        <p:spPr>
          <a:xfrm>
            <a:off x="6492240" y="3127248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SCOPE PLANNED — FY2027 (5-YEAR PLAN)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6492240" y="3456432"/>
            <a:ext cx="5230368" cy="603504"/>
          </a:xfrm>
          <a:prstGeom prst="roundRect">
            <a:avLst>
              <a:gd name="adj" fmla="val 9091"/>
            </a:avLst>
          </a:prstGeom>
          <a:solidFill>
            <a:srgbClr val="F4F6FB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6656832" y="3456432"/>
            <a:ext cx="2651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Meters</a:t>
            </a:r>
            <a:endParaRPr lang="en-US" sz="1250" dirty="0"/>
          </a:p>
        </p:txBody>
      </p:sp>
      <p:sp>
        <p:nvSpPr>
          <p:cNvPr id="22" name="Text 19"/>
          <p:cNvSpPr txBox="1"/>
          <p:nvPr/>
        </p:nvSpPr>
        <p:spPr>
          <a:xfrm>
            <a:off x="9052560" y="3456432"/>
            <a:ext cx="15544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700" b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~43,600</a:t>
            </a:r>
            <a:endParaRPr lang="en-US" sz="1700" dirty="0"/>
          </a:p>
        </p:txBody>
      </p:sp>
      <p:sp>
        <p:nvSpPr>
          <p:cNvPr id="23" name="Text 20"/>
          <p:cNvSpPr txBox="1"/>
          <p:nvPr/>
        </p:nvSpPr>
        <p:spPr>
          <a:xfrm>
            <a:off x="10625328" y="3456432"/>
            <a:ext cx="102412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201,720 / 5yr</a:t>
            </a:r>
            <a:endParaRPr lang="en-US" sz="850" dirty="0"/>
          </a:p>
        </p:txBody>
      </p:sp>
      <p:sp>
        <p:nvSpPr>
          <p:cNvPr id="24" name="Shape 21"/>
          <p:cNvSpPr/>
          <p:nvPr/>
        </p:nvSpPr>
        <p:spPr>
          <a:xfrm>
            <a:off x="6492240" y="4151376"/>
            <a:ext cx="5230368" cy="603504"/>
          </a:xfrm>
          <a:prstGeom prst="roundRect">
            <a:avLst>
              <a:gd name="adj" fmla="val 9091"/>
            </a:avLst>
          </a:prstGeom>
          <a:solidFill>
            <a:srgbClr val="F4F6FB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6656832" y="4151376"/>
            <a:ext cx="2651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Services</a:t>
            </a:r>
            <a:endParaRPr lang="en-US" sz="1250" dirty="0"/>
          </a:p>
        </p:txBody>
      </p:sp>
      <p:sp>
        <p:nvSpPr>
          <p:cNvPr id="26" name="Text 23"/>
          <p:cNvSpPr txBox="1"/>
          <p:nvPr/>
        </p:nvSpPr>
        <p:spPr>
          <a:xfrm>
            <a:off x="9052560" y="4151376"/>
            <a:ext cx="15544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700" b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~40,300</a:t>
            </a:r>
            <a:endParaRPr lang="en-US" sz="1700" dirty="0"/>
          </a:p>
        </p:txBody>
      </p:sp>
      <p:sp>
        <p:nvSpPr>
          <p:cNvPr id="27" name="Text 24"/>
          <p:cNvSpPr txBox="1"/>
          <p:nvPr/>
        </p:nvSpPr>
        <p:spPr>
          <a:xfrm>
            <a:off x="10625328" y="4151376"/>
            <a:ext cx="102412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188,440 / 5yr</a:t>
            </a:r>
            <a:endParaRPr lang="en-US" sz="850" dirty="0"/>
          </a:p>
        </p:txBody>
      </p:sp>
      <p:sp>
        <p:nvSpPr>
          <p:cNvPr id="28" name="Shape 25"/>
          <p:cNvSpPr/>
          <p:nvPr/>
        </p:nvSpPr>
        <p:spPr>
          <a:xfrm>
            <a:off x="6492240" y="4846320"/>
            <a:ext cx="5230368" cy="603504"/>
          </a:xfrm>
          <a:prstGeom prst="roundRect">
            <a:avLst>
              <a:gd name="adj" fmla="val 9091"/>
            </a:avLst>
          </a:prstGeom>
          <a:solidFill>
            <a:srgbClr val="F4F6FB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6656832" y="4846320"/>
            <a:ext cx="2651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 &amp; capacity miles</a:t>
            </a:r>
            <a:endParaRPr lang="en-US" sz="1250" dirty="0"/>
          </a:p>
        </p:txBody>
      </p:sp>
      <p:sp>
        <p:nvSpPr>
          <p:cNvPr id="30" name="Text 27"/>
          <p:cNvSpPr txBox="1"/>
          <p:nvPr/>
        </p:nvSpPr>
        <p:spPr>
          <a:xfrm>
            <a:off x="9052560" y="4846320"/>
            <a:ext cx="15544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700" b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~215</a:t>
            </a:r>
            <a:endParaRPr lang="en-US" sz="1700" dirty="0"/>
          </a:p>
        </p:txBody>
      </p:sp>
      <p:sp>
        <p:nvSpPr>
          <p:cNvPr id="31" name="Text 28"/>
          <p:cNvSpPr txBox="1"/>
          <p:nvPr/>
        </p:nvSpPr>
        <p:spPr>
          <a:xfrm>
            <a:off x="10625328" y="4846320"/>
            <a:ext cx="102412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1,044 / 5yr</a:t>
            </a:r>
            <a:endParaRPr lang="en-US" sz="850" dirty="0"/>
          </a:p>
        </p:txBody>
      </p:sp>
      <p:sp>
        <p:nvSpPr>
          <p:cNvPr id="32" name="Shape 29"/>
          <p:cNvSpPr/>
          <p:nvPr/>
        </p:nvSpPr>
        <p:spPr>
          <a:xfrm>
            <a:off x="6492240" y="5541264"/>
            <a:ext cx="5230368" cy="603504"/>
          </a:xfrm>
          <a:prstGeom prst="roundRect">
            <a:avLst>
              <a:gd name="adj" fmla="val 9091"/>
            </a:avLst>
          </a:prstGeom>
          <a:solidFill>
            <a:srgbClr val="F4F6FB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6656832" y="5541264"/>
            <a:ext cx="2651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B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Stations</a:t>
            </a:r>
            <a:endParaRPr lang="en-US" sz="1250" dirty="0"/>
          </a:p>
        </p:txBody>
      </p:sp>
      <p:sp>
        <p:nvSpPr>
          <p:cNvPr id="34" name="Text 31"/>
          <p:cNvSpPr txBox="1"/>
          <p:nvPr/>
        </p:nvSpPr>
        <p:spPr>
          <a:xfrm>
            <a:off x="9052560" y="5541264"/>
            <a:ext cx="15544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700" b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~25</a:t>
            </a:r>
            <a:endParaRPr lang="en-US" sz="1700" dirty="0"/>
          </a:p>
        </p:txBody>
      </p:sp>
      <p:sp>
        <p:nvSpPr>
          <p:cNvPr id="35" name="Text 32"/>
          <p:cNvSpPr txBox="1"/>
          <p:nvPr/>
        </p:nvSpPr>
        <p:spPr>
          <a:xfrm>
            <a:off x="10625328" y="5541264"/>
            <a:ext cx="102412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136 / 5yr</a:t>
            </a:r>
            <a:endParaRPr lang="en-US" sz="850" dirty="0"/>
          </a:p>
        </p:txBody>
      </p:sp>
      <p:sp>
        <p:nvSpPr>
          <p:cNvPr id="36" name="Text 33"/>
          <p:cNvSpPr txBox="1"/>
          <p:nvPr/>
        </p:nvSpPr>
        <p:spPr>
          <a:xfrm>
            <a:off x="457200" y="6455664"/>
            <a:ext cx="112745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Navigator modeled sample portfolio — synthetic decision-support data, not audited financials.  FY2027 physical scope is a modeled slice of the 2027–2031 plan (pro-rated by spend); per-year physical splits not in record.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3  ·  FIVE-YEAR CAPITAL PLAN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$5.0B Five-Year Capital by Asset Class</a:t>
            </a:r>
            <a:endParaRPr lang="en-US" sz="3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417320"/>
            <a:ext cx="10972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Integrity &amp; operations $2.50B</a:t>
            </a:r>
            <a:pPr indent="0" marL="0">
              <a:buNone/>
            </a:pPr>
            <a:r>
              <a:rPr lang="en-US" sz="1300" dirty="0">
                <a:solidFill>
                  <a:srgbClr val="D9DE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</a:t>
            </a:r>
            <a:pPr indent="0" marL="0">
              <a:buNone/>
            </a:pPr>
            <a:r>
              <a:rPr lang="en-US" sz="1300" b="1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business &amp; capacity $2.50B</a:t>
            </a:r>
            <a:endParaRPr lang="en-US" sz="1300" dirty="0"/>
          </a:p>
        </p:txBody>
      </p:sp>
      <p:graphicFrame>
        <p:nvGraphicFramePr>
          <p:cNvPr id="5" name="Chart 0" descr=""/>
          <p:cNvGraphicFramePr/>
          <p:nvPr/>
        </p:nvGraphicFramePr>
        <p:xfrm>
          <a:off x="457200" y="1828800"/>
          <a:ext cx="11274552" cy="42976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6" name="Text 3"/>
          <p:cNvSpPr txBox="1"/>
          <p:nvPr/>
        </p:nvSpPr>
        <p:spPr>
          <a:xfrm>
            <a:off x="457200" y="6455664"/>
            <a:ext cx="112745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Navigator modeled sample portfolio — synthetic decision-support data, not audited financials.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SECTION 4  ·  BUDGET OPTIONALITY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$100M Two-Year Reduction: Where It Comes From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463040"/>
            <a:ext cx="3566160" cy="1371600"/>
          </a:xfrm>
          <a:prstGeom prst="roundRect">
            <a:avLst>
              <a:gd name="adj" fmla="val 5333"/>
            </a:avLst>
          </a:prstGeom>
          <a:solidFill>
            <a:srgbClr val="F4F6FB"/>
          </a:solidFill>
          <a:ln/>
          <a:effectLst>
            <a:outerShdw sx="100000" sy="100000" kx="0" ky="0" algn="bl" rotWithShape="0" blurRad="76200" dist="25400" dir="5400000">
              <a:srgbClr val="9AA3B8">
                <a:alpha val="28000"/>
              </a:srgbClr>
            </a:outerShdw>
          </a:effectLst>
        </p:spPr>
      </p:sp>
      <p:sp>
        <p:nvSpPr>
          <p:cNvPr id="5" name="Text 3"/>
          <p:cNvSpPr txBox="1"/>
          <p:nvPr/>
        </p:nvSpPr>
        <p:spPr>
          <a:xfrm>
            <a:off x="566928" y="1609344"/>
            <a:ext cx="352958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3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$100M</a:t>
            </a:r>
            <a:endParaRPr lang="en-US" sz="3300" dirty="0"/>
          </a:p>
        </p:txBody>
      </p:sp>
      <p:sp>
        <p:nvSpPr>
          <p:cNvPr id="6" name="Text 4"/>
          <p:cNvSpPr txBox="1"/>
          <p:nvPr/>
        </p:nvSpPr>
        <p:spPr>
          <a:xfrm>
            <a:off x="658368" y="2331720"/>
            <a:ext cx="33467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B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reduction — FY2027 + FY2028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4315968" y="1463040"/>
            <a:ext cx="3566160" cy="1371600"/>
          </a:xfrm>
          <a:prstGeom prst="roundRect">
            <a:avLst>
              <a:gd name="adj" fmla="val 5333"/>
            </a:avLst>
          </a:prstGeom>
          <a:solidFill>
            <a:srgbClr val="F4F6FB"/>
          </a:solidFill>
          <a:ln/>
          <a:effectLst>
            <a:outerShdw sx="100000" sy="100000" kx="0" ky="0" algn="bl" rotWithShape="0" blurRad="76200" dist="25400" dir="5400000">
              <a:srgbClr val="9AA3B8">
                <a:alpha val="28000"/>
              </a:srgbClr>
            </a:outerShdw>
          </a:effectLst>
        </p:spPr>
      </p:sp>
      <p:sp>
        <p:nvSpPr>
          <p:cNvPr id="8" name="Text 6"/>
          <p:cNvSpPr txBox="1"/>
          <p:nvPr/>
        </p:nvSpPr>
        <p:spPr>
          <a:xfrm>
            <a:off x="4334256" y="1609344"/>
            <a:ext cx="352958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300" b="1" dirty="0">
                <a:solidFill>
                  <a:srgbClr val="C9A24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$113.8M</a:t>
            </a:r>
            <a:endParaRPr lang="en-US" sz="3300" dirty="0"/>
          </a:p>
        </p:txBody>
      </p:sp>
      <p:sp>
        <p:nvSpPr>
          <p:cNvPr id="9" name="Text 7"/>
          <p:cNvSpPr txBox="1"/>
          <p:nvPr/>
        </p:nvSpPr>
        <p:spPr>
          <a:xfrm>
            <a:off x="4425696" y="2331720"/>
            <a:ext cx="3346704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B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Modeled availability (target met, +$13.8M headroom)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8083296" y="1463040"/>
            <a:ext cx="3547872" cy="1371600"/>
          </a:xfrm>
          <a:prstGeom prst="roundRect">
            <a:avLst>
              <a:gd name="adj" fmla="val 5333"/>
            </a:avLst>
          </a:prstGeom>
          <a:solidFill>
            <a:srgbClr val="F4F6FB"/>
          </a:solidFill>
          <a:ln/>
          <a:effectLst>
            <a:outerShdw sx="100000" sy="100000" kx="0" ky="0" algn="bl" rotWithShape="0" blurRad="76200" dist="25400" dir="5400000">
              <a:srgbClr val="9AA3B8">
                <a:alpha val="28000"/>
              </a:srgbClr>
            </a:outerShdw>
          </a:effectLst>
        </p:spPr>
      </p:sp>
      <p:sp>
        <p:nvSpPr>
          <p:cNvPr id="11" name="Text 9"/>
          <p:cNvSpPr txBox="1"/>
          <p:nvPr/>
        </p:nvSpPr>
        <p:spPr>
          <a:xfrm>
            <a:off x="8101584" y="1609344"/>
            <a:ext cx="3511296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3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$0</a:t>
            </a:r>
            <a:endParaRPr lang="en-US" sz="3300" dirty="0"/>
          </a:p>
        </p:txBody>
      </p:sp>
      <p:sp>
        <p:nvSpPr>
          <p:cNvPr id="12" name="Text 10"/>
          <p:cNvSpPr txBox="1"/>
          <p:nvPr/>
        </p:nvSpPr>
        <p:spPr>
          <a:xfrm>
            <a:off x="8193024" y="2331720"/>
            <a:ext cx="3328416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50" dirty="0">
                <a:solidFill>
                  <a:srgbClr val="1B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Integrity / regulatory-committed dollars cut</a:t>
            </a:r>
            <a:endParaRPr lang="en-US" sz="115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31089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MODELED SAVINGS vs $50M ANNUAL TARGET</a:t>
            </a:r>
            <a:endParaRPr lang="en-US" sz="1200" dirty="0"/>
          </a:p>
        </p:txBody>
      </p:sp>
      <p:graphicFrame>
        <p:nvGraphicFramePr>
          <p:cNvPr id="14" name="Chart 0" descr=""/>
          <p:cNvGraphicFramePr/>
          <p:nvPr/>
        </p:nvGraphicFramePr>
        <p:xfrm>
          <a:off x="457200" y="3419856"/>
          <a:ext cx="5852160" cy="265176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15" name="Shape 12"/>
          <p:cNvSpPr/>
          <p:nvPr/>
        </p:nvSpPr>
        <p:spPr>
          <a:xfrm>
            <a:off x="6537960" y="3419856"/>
            <a:ext cx="5184648" cy="2651760"/>
          </a:xfrm>
          <a:prstGeom prst="roundRect">
            <a:avLst>
              <a:gd name="adj" fmla="val 2759"/>
            </a:avLst>
          </a:prstGeom>
          <a:solidFill>
            <a:srgbClr val="F4F6F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6784848" y="356616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MOVES vs WHAT'S PROTECTED</a:t>
            </a:r>
            <a:endParaRPr lang="en-US" sz="1100" dirty="0"/>
          </a:p>
        </p:txBody>
      </p:sp>
      <p:sp>
        <p:nvSpPr>
          <p:cNvPr id="17" name="Text 14"/>
          <p:cNvSpPr txBox="1"/>
          <p:nvPr/>
        </p:nvSpPr>
        <p:spPr>
          <a:xfrm>
            <a:off x="6784848" y="3877056"/>
            <a:ext cx="4791456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2000"/>
              </a:lnSpc>
              <a:buNone/>
            </a:pPr>
            <a:r>
              <a:rPr lang="en-US" sz="1300" b="1" dirty="0">
                <a:solidFill>
                  <a:srgbClr val="B576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Touchable — growth work
</a:t>
            </a:r>
            <a:endParaRPr lang="en-US" sz="1300" dirty="0"/>
          </a:p>
          <a:p>
            <a:pPr indent="0" marL="0">
              <a:lnSpc>
                <a:spcPct val="102000"/>
              </a:lnSpc>
              <a:buNone/>
            </a:pPr>
            <a:r>
              <a:rPr lang="en-US" sz="1200" dirty="0">
                <a:solidFill>
                  <a:srgbClr val="1B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new-business programs, risk-benefit 0.8–1.2, class A/B. Deferrable connections &amp; growth mains.
</a:t>
            </a:r>
            <a:endParaRPr lang="en-US" sz="1300" dirty="0"/>
          </a:p>
          <a:p>
            <a:pPr indent="0" marL="0">
              <a:lnSpc>
                <a:spcPct val="102000"/>
              </a:lnSpc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Protected — do not cut
</a:t>
            </a:r>
            <a:endParaRPr lang="en-US" sz="1300" dirty="0"/>
          </a:p>
          <a:p>
            <a:pPr indent="0" marL="0">
              <a:lnSpc>
                <a:spcPct val="102000"/>
              </a:lnSpc>
              <a:buNone/>
            </a:pPr>
            <a:r>
              <a:rPr lang="en-US" sz="1200" dirty="0">
                <a:solidFill>
                  <a:srgbClr val="1B22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61 programs locked by regulatory commitment or construction lock-in — all integrity and duty-to-serve work, including bare steel &amp; cast iron.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457200" y="6455664"/>
            <a:ext cx="112745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Navigator modeled sample portfolio — synthetic decision-support data, not audited financials.  Combined from two build_budget_scenario runs ($50M FY2027 + $50M FY2028); modeled heuristic, validate commitments before action.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APPENDIX A  ·  OPTIONALITY DETAIL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Projects Making Up the $100M Optionality</a:t>
            </a:r>
            <a:endParaRPr lang="en-US" sz="3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183112" cy="914400"/>
        </p:xfrm>
        <a:graphic>
          <a:graphicData uri="http://schemas.openxmlformats.org/drawingml/2006/table">
            <a:tbl>
              <a:tblPr/>
              <a:tblGrid>
                <a:gridCol w="5029200"/>
                <a:gridCol w="868680"/>
                <a:gridCol w="868680"/>
                <a:gridCol w="1417320"/>
                <a:gridCol w="1417320"/>
                <a:gridCol w="1581912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Program (ID)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Class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RBS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FY2027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FY2028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2-Yr Total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Metro Residential New Services (NB-2021)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$14.41M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$12.26M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$26.67M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Metro Residential New Meter Installations (NB-2001)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$14.51M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$11.84M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$26.35M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Master-Planned Community New Services (NB-2027)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$11.91M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$11.06M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$22.98M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Master-Planned Community Meter Program (NB-2007)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$11.91M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$11.06M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$22.98M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Metro Growth-Corridor New Distribution Mains (NB-2011)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$14.87M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$14.87M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 — 5 growth programs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$52.75M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$61.09M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b="1" dirty="0">
                          <a:solidFill>
                            <a:srgbClr val="C9A24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$113.84M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548640" y="5504688"/>
            <a:ext cx="11155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five are new-business growth programs (risk-benefit 0.8–1.2). The two-year total exceeds the $100M target by $13.8M, giving the board margin to stop short or phase the reduction.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6455664"/>
            <a:ext cx="112745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Navigator modeled sample portfolio — synthetic decision-support data, not audited financials.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972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C9A2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APPENDIX B  ·  PROTECTED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Protected Programs — Excluded From Any Cut</a:t>
            </a:r>
            <a:endParaRPr lang="en-US" sz="3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44752"/>
          <a:ext cx="11183112" cy="914400"/>
        </p:xfrm>
        <a:graphic>
          <a:graphicData uri="http://schemas.openxmlformats.org/drawingml/2006/table">
            <a:tbl>
              <a:tblPr/>
              <a:tblGrid>
                <a:gridCol w="5166360"/>
                <a:gridCol w="822960"/>
                <a:gridCol w="3794760"/>
                <a:gridCol w="1399032"/>
              </a:tblGrid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Program (ID)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RBS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Regulatory authority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Due date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Cast Iron Main Replacement (GAS-1022)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8.2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Commission cast iron retirement plan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 31, 2031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HCA 24-Inch Transmission Main Replacement (GAS-1007)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PHMSA corrective action order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Jun 30, 2030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Leak-Prone Bare Steel Main Replacement (GAS-1021)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Commission leak-prone pipe plan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 31, 2031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Priority Anomaly Dig Program (GAS-1010)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6.5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Integrity mgmt remediation schedule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Aug 31, 2031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Transmission In-Line Inspection Program (GAS-1009)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 CFR 192 Subpart O assessment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Dec 31, 2031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Class Location Change Pipeline Replacement (GAS-1014)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5.6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Class-location remediation plan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Mar 31, 2031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MAOP Reconfirmation Hydrotest (GAS-1011)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4.2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 CFR 192.624 MAOP plan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Jul 1, 2030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Emergency Shutdown Valve Testing (GAS-1038)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3.7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State pipeline safety inspection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Oct 31, 2029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Casing Vent Remediation Program (GAS-1002)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3.5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State underground storage order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Oct 31, 2029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Transmission Coating Rehabilitation (GAS-1016)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1E27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3.1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Pipeline safety corrosion response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dirty="0">
                          <a:solidFill>
                            <a:srgbClr val="1B223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May 31, 2030</a:t>
                      </a:r>
                      <a:endParaRPr lang="en-US" sz="11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6FB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548640" y="6089904"/>
            <a:ext cx="11155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 10 of 61 protected programs, ranked by risk-benefit score. These carry the system’s highest consequence and are locked by regulatory commitment — cutting them is off the table.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57200" y="6455664"/>
            <a:ext cx="1127455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Navigator modeled sample portfolio — synthetic decision-support data, not audited financials.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2026-09-03T19:40:55Z</dcterms:created>
  <dcterms:modified xsi:type="dcterms:W3CDTF">2026-09-03T19:40:55Z</dcterms:modified>
</cp:coreProperties>
</file>